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6" r:id="rId4"/>
    <p:sldId id="258" r:id="rId5"/>
    <p:sldId id="267" r:id="rId6"/>
    <p:sldId id="282" r:id="rId7"/>
    <p:sldId id="262" r:id="rId8"/>
    <p:sldId id="261" r:id="rId9"/>
    <p:sldId id="268" r:id="rId10"/>
    <p:sldId id="263" r:id="rId11"/>
    <p:sldId id="274" r:id="rId12"/>
    <p:sldId id="278" r:id="rId13"/>
    <p:sldId id="279" r:id="rId14"/>
    <p:sldId id="275" r:id="rId15"/>
    <p:sldId id="276" r:id="rId16"/>
    <p:sldId id="281" r:id="rId17"/>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EA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69" autoAdjust="0"/>
  </p:normalViewPr>
  <p:slideViewPr>
    <p:cSldViewPr>
      <p:cViewPr>
        <p:scale>
          <a:sx n="100" d="100"/>
          <a:sy n="100" d="100"/>
        </p:scale>
        <p:origin x="-946" y="-163"/>
      </p:cViewPr>
      <p:guideLst>
        <p:guide orient="horz" pos="1620"/>
        <p:guide pos="2880"/>
      </p:guideLst>
    </p:cSldViewPr>
  </p:slideViewPr>
  <p:notesTextViewPr>
    <p:cViewPr>
      <p:scale>
        <a:sx n="100" d="100"/>
        <a:sy n="100" d="100"/>
      </p:scale>
      <p:origin x="0" y="0"/>
    </p:cViewPr>
  </p:notesTextViewPr>
  <p:notesViewPr>
    <p:cSldViewPr>
      <p:cViewPr varScale="1">
        <p:scale>
          <a:sx n="67" d="100"/>
          <a:sy n="67" d="100"/>
        </p:scale>
        <p:origin x="-3168"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695E09-CD2A-498D-97BF-3786A609272D}" type="datetimeFigureOut">
              <a:rPr lang="de-DE" smtClean="0"/>
              <a:pPr/>
              <a:t>27.04.2022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63E8C1-F243-477F-992E-97B084936F1B}"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6B96-4BA5-4A88-B441-8E91F8D89F7E}" type="datetimeFigureOut">
              <a:rPr lang="de-DE" smtClean="0"/>
              <a:pPr/>
              <a:t>27.04.2022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CFC13-A6FC-4685-B38A-917315CA6D36}" type="slidenum">
              <a:rPr lang="de-DE" smtClean="0"/>
              <a:pPr/>
              <a:t>‹Nr.›</a:t>
            </a:fld>
            <a:endParaRPr lang="de-DE"/>
          </a:p>
        </p:txBody>
      </p:sp>
    </p:spTree>
    <p:extLst>
      <p:ext uri="{BB962C8B-B14F-4D97-AF65-F5344CB8AC3E}">
        <p14:creationId xmlns="" xmlns:p14="http://schemas.microsoft.com/office/powerpoint/2010/main" val="103950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Geheime Abstimmung?</a:t>
            </a:r>
          </a:p>
        </p:txBody>
      </p:sp>
      <p:sp>
        <p:nvSpPr>
          <p:cNvPr id="4" name="Foliennummernplatzhalter 3"/>
          <p:cNvSpPr>
            <a:spLocks noGrp="1"/>
          </p:cNvSpPr>
          <p:nvPr>
            <p:ph type="sldNum" sz="quarter" idx="5"/>
          </p:nvPr>
        </p:nvSpPr>
        <p:spPr/>
        <p:txBody>
          <a:bodyPr/>
          <a:lstStyle/>
          <a:p>
            <a:fld id="{EFACFC13-A6FC-4685-B38A-917315CA6D36}" type="slidenum">
              <a:rPr lang="de-DE" smtClean="0"/>
              <a:pPr/>
              <a:t>2</a:t>
            </a:fld>
            <a:endParaRPr lang="de-DE"/>
          </a:p>
        </p:txBody>
      </p:sp>
    </p:spTree>
    <p:extLst>
      <p:ext uri="{BB962C8B-B14F-4D97-AF65-F5344CB8AC3E}">
        <p14:creationId xmlns="" xmlns:p14="http://schemas.microsoft.com/office/powerpoint/2010/main" val="114361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r>
              <a:rPr lang="de-DE" dirty="0" smtClean="0"/>
              <a:t>Auflistung:</a:t>
            </a:r>
          </a:p>
          <a:p>
            <a:endParaRPr lang="de-DE" dirty="0" smtClean="0"/>
          </a:p>
          <a:p>
            <a:r>
              <a:rPr lang="de-DE" dirty="0" smtClean="0"/>
              <a:t>Gewinn </a:t>
            </a:r>
            <a:r>
              <a:rPr lang="de-DE" dirty="0" err="1" smtClean="0"/>
              <a:t>ideeler</a:t>
            </a:r>
            <a:r>
              <a:rPr lang="de-DE" dirty="0" smtClean="0"/>
              <a:t> Bereich: +21 006</a:t>
            </a:r>
          </a:p>
          <a:p>
            <a:r>
              <a:rPr lang="de-DE" dirty="0" smtClean="0"/>
              <a:t>Ausgaben Zweckbetrieb Sport: -11 230</a:t>
            </a:r>
          </a:p>
          <a:p>
            <a:endParaRPr lang="de-DE" dirty="0"/>
          </a:p>
        </p:txBody>
      </p:sp>
      <p:sp>
        <p:nvSpPr>
          <p:cNvPr id="4" name="Foliennummernplatzhalter 3"/>
          <p:cNvSpPr>
            <a:spLocks noGrp="1"/>
          </p:cNvSpPr>
          <p:nvPr>
            <p:ph type="sldNum" sz="quarter" idx="10"/>
          </p:nvPr>
        </p:nvSpPr>
        <p:spPr/>
        <p:txBody>
          <a:bodyPr/>
          <a:lstStyle/>
          <a:p>
            <a:fld id="{EFACFC13-A6FC-4685-B38A-917315CA6D36}" type="slidenum">
              <a:rPr lang="de-DE" smtClean="0"/>
              <a:pPr/>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4321EE4-0FFD-4214-A9E0-71F20E1C3BE1}" type="datetimeFigureOut">
              <a:rPr lang="de-DE" smtClean="0"/>
              <a:pPr/>
              <a:t>27.04.2022</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123478"/>
            <a:ext cx="7211144" cy="529568"/>
          </a:xfrm>
        </p:spPr>
        <p:txBody>
          <a:bodyPr>
            <a:normAutofit/>
          </a:bodyPr>
          <a:lstStyle>
            <a:lvl1pPr algn="l">
              <a:defRPr sz="2400" b="1"/>
            </a:lvl1pPr>
          </a:lstStyle>
          <a:p>
            <a:r>
              <a:rPr lang="de-DE" dirty="0"/>
              <a:t>V</a:t>
            </a:r>
          </a:p>
        </p:txBody>
      </p:sp>
      <p:sp>
        <p:nvSpPr>
          <p:cNvPr id="3" name="Inhaltsplatzhalter 2"/>
          <p:cNvSpPr>
            <a:spLocks noGrp="1"/>
          </p:cNvSpPr>
          <p:nvPr>
            <p:ph idx="1"/>
          </p:nvPr>
        </p:nvSpPr>
        <p:spPr>
          <a:xfrm>
            <a:off x="467544" y="1059582"/>
            <a:ext cx="8229600" cy="3394472"/>
          </a:xfrm>
        </p:spPr>
        <p:txBody>
          <a:bodyPr>
            <a:normAutofit/>
          </a:bodyPr>
          <a:lstStyle>
            <a:lvl1pPr>
              <a:defRPr sz="2400"/>
            </a:lvl1pPr>
            <a:lvl2pPr>
              <a:defRPr sz="2000"/>
            </a:lvl2pPr>
            <a:lvl3pPr>
              <a:defRPr sz="1800"/>
            </a:lvl3pPr>
            <a:lvl4pPr>
              <a:defRPr sz="16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323528" y="4803998"/>
            <a:ext cx="2520280" cy="339502"/>
          </a:xfrm>
        </p:spPr>
        <p:txBody>
          <a:bodyPr/>
          <a:lstStyle>
            <a:lvl1pPr>
              <a:defRPr/>
            </a:lvl1pPr>
          </a:lstStyle>
          <a:p>
            <a:r>
              <a:rPr lang="de-DE" dirty="0" err="1"/>
              <a:t>Judoclub</a:t>
            </a:r>
            <a:r>
              <a:rPr lang="de-DE" dirty="0"/>
              <a:t> Bad </a:t>
            </a:r>
            <a:r>
              <a:rPr lang="de-DE" dirty="0" err="1"/>
              <a:t>Krozingen</a:t>
            </a:r>
            <a:r>
              <a:rPr lang="de-DE" dirty="0"/>
              <a:t>-Hausen</a:t>
            </a:r>
          </a:p>
        </p:txBody>
      </p:sp>
      <p:sp>
        <p:nvSpPr>
          <p:cNvPr id="5" name="Fußzeilenplatzhalter 4"/>
          <p:cNvSpPr>
            <a:spLocks noGrp="1"/>
          </p:cNvSpPr>
          <p:nvPr>
            <p:ph type="ftr" sz="quarter" idx="11"/>
          </p:nvPr>
        </p:nvSpPr>
        <p:spPr/>
        <p:txBody>
          <a:bodyPr/>
          <a:lstStyle/>
          <a:p>
            <a:r>
              <a:rPr lang="de-DE" dirty="0"/>
              <a:t>Geschäftsbericht</a:t>
            </a:r>
          </a:p>
        </p:txBody>
      </p:sp>
      <p:sp>
        <p:nvSpPr>
          <p:cNvPr id="6" name="Foliennummernplatzhalter 5"/>
          <p:cNvSpPr>
            <a:spLocks noGrp="1"/>
          </p:cNvSpPr>
          <p:nvPr>
            <p:ph type="sldNum" sz="quarter" idx="12"/>
          </p:nvPr>
        </p:nvSpPr>
        <p:spPr/>
        <p:txBody>
          <a:bodyPr/>
          <a:lstStyle/>
          <a:p>
            <a:fld id="{34D666EC-AE5C-4B36-8C87-01E93F0B37FB}" type="slidenum">
              <a:rPr lang="de-DE" smtClean="0"/>
              <a:pPr/>
              <a:t>‹Nr.›</a:t>
            </a:fld>
            <a:endParaRPr lang="de-DE"/>
          </a:p>
        </p:txBody>
      </p:sp>
      <p:pic>
        <p:nvPicPr>
          <p:cNvPr id="2050" name="Picture 2" descr="D:\Zeug\Judo\JK_BK_Hausen\Kommunikation\Logo\Logo.png"/>
          <p:cNvPicPr>
            <a:picLocks noChangeAspect="1" noChangeArrowheads="1"/>
          </p:cNvPicPr>
          <p:nvPr userDrawn="1"/>
        </p:nvPicPr>
        <p:blipFill>
          <a:blip r:embed="rId2" cstate="print"/>
          <a:srcRect/>
          <a:stretch>
            <a:fillRect/>
          </a:stretch>
        </p:blipFill>
        <p:spPr bwMode="auto">
          <a:xfrm>
            <a:off x="8512098" y="0"/>
            <a:ext cx="631902" cy="62753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D4321EE4-0FFD-4214-A9E0-71F20E1C3BE1}" type="datetimeFigureOut">
              <a:rPr lang="de-DE" smtClean="0"/>
              <a:pPr/>
              <a:t>27.04.2022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4D666EC-AE5C-4B36-8C87-01E93F0B37F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23528" y="4803998"/>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321EE4-0FFD-4214-A9E0-71F20E1C3BE1}" type="datetimeFigureOut">
              <a:rPr lang="de-DE" smtClean="0"/>
              <a:pPr/>
              <a:t>27.04.2022</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D666EC-AE5C-4B36-8C87-01E93F0B37FB}" type="slidenum">
              <a:rPr lang="de-DE" smtClean="0"/>
              <a:pPr/>
              <a:t>‹Nr.›</a:t>
            </a:fld>
            <a:endParaRPr lang="de-DE"/>
          </a:p>
        </p:txBody>
      </p:sp>
      <p:sp>
        <p:nvSpPr>
          <p:cNvPr id="7" name="Rechteck 6"/>
          <p:cNvSpPr/>
          <p:nvPr userDrawn="1"/>
        </p:nvSpPr>
        <p:spPr>
          <a:xfrm>
            <a:off x="0" y="4803998"/>
            <a:ext cx="9144000" cy="339502"/>
          </a:xfrm>
          <a:prstGeom prst="rect">
            <a:avLst/>
          </a:prstGeom>
          <a:solidFill>
            <a:srgbClr val="263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0" y="0"/>
            <a:ext cx="9144000" cy="627534"/>
          </a:xfrm>
          <a:prstGeom prst="rect">
            <a:avLst/>
          </a:prstGeom>
          <a:solidFill>
            <a:srgbClr val="263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bestellung@judoclub-bad-krozingen.de"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528" y="3363838"/>
            <a:ext cx="8489032" cy="1080120"/>
          </a:xfrm>
        </p:spPr>
        <p:txBody>
          <a:bodyPr/>
          <a:lstStyle/>
          <a:p>
            <a:r>
              <a:rPr lang="de-DE" dirty="0"/>
              <a:t>Mitgliederversammlung </a:t>
            </a:r>
            <a:r>
              <a:rPr lang="de-DE" dirty="0" smtClean="0"/>
              <a:t>2022</a:t>
            </a:r>
            <a:endParaRPr lang="de-DE" dirty="0"/>
          </a:p>
        </p:txBody>
      </p:sp>
      <p:pic>
        <p:nvPicPr>
          <p:cNvPr id="2051" name="Picture 3" descr="D:\Zeug\Judo\JK_BK_Hausen\Kommunikation\Logo\Logo_ganzer_Schriftzug.png"/>
          <p:cNvPicPr>
            <a:picLocks noChangeAspect="1" noChangeArrowheads="1"/>
          </p:cNvPicPr>
          <p:nvPr/>
        </p:nvPicPr>
        <p:blipFill>
          <a:blip r:embed="rId2" cstate="print"/>
          <a:srcRect/>
          <a:stretch>
            <a:fillRect/>
          </a:stretch>
        </p:blipFill>
        <p:spPr bwMode="auto">
          <a:xfrm>
            <a:off x="539552" y="627534"/>
            <a:ext cx="8172400" cy="2546434"/>
          </a:xfrm>
          <a:prstGeom prst="rect">
            <a:avLst/>
          </a:prstGeom>
          <a:noFill/>
        </p:spPr>
      </p:pic>
      <p:sp>
        <p:nvSpPr>
          <p:cNvPr id="6" name="Textfeld 5"/>
          <p:cNvSpPr txBox="1"/>
          <p:nvPr/>
        </p:nvSpPr>
        <p:spPr>
          <a:xfrm>
            <a:off x="251520" y="4774168"/>
            <a:ext cx="2016224" cy="369332"/>
          </a:xfrm>
          <a:prstGeom prst="rect">
            <a:avLst/>
          </a:prstGeom>
          <a:noFill/>
        </p:spPr>
        <p:txBody>
          <a:bodyPr wrap="square" rtlCol="0">
            <a:spAutoFit/>
          </a:bodyPr>
          <a:lstStyle/>
          <a:p>
            <a:r>
              <a:rPr lang="de-DE" dirty="0" smtClean="0"/>
              <a:t>27.04.2022</a:t>
            </a: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059582"/>
            <a:ext cx="5472608" cy="1800200"/>
          </a:xfrm>
        </p:spPr>
        <p:txBody>
          <a:bodyPr/>
          <a:lstStyle/>
          <a:p>
            <a:r>
              <a:rPr lang="de-DE" dirty="0" smtClean="0"/>
              <a:t>Vielen Dank an den Einsatz der Trainer und Vorstandskollegen!!</a:t>
            </a:r>
            <a:endParaRPr lang="de-DE" dirty="0"/>
          </a:p>
        </p:txBody>
      </p:sp>
      <p:pic>
        <p:nvPicPr>
          <p:cNvPr id="6147" name="Picture 3" descr="D:\Bilder\2020-Judo\IMG-20191106-WA0007b.jpg"/>
          <p:cNvPicPr>
            <a:picLocks noChangeAspect="1" noChangeArrowheads="1"/>
          </p:cNvPicPr>
          <p:nvPr/>
        </p:nvPicPr>
        <p:blipFill>
          <a:blip r:embed="rId2" cstate="print"/>
          <a:srcRect/>
          <a:stretch>
            <a:fillRect/>
          </a:stretch>
        </p:blipFill>
        <p:spPr bwMode="auto">
          <a:xfrm>
            <a:off x="1659" y="2715766"/>
            <a:ext cx="6298533" cy="2104898"/>
          </a:xfrm>
          <a:prstGeom prst="rect">
            <a:avLst/>
          </a:prstGeom>
          <a:noFill/>
        </p:spPr>
      </p:pic>
      <p:pic>
        <p:nvPicPr>
          <p:cNvPr id="6148" name="Picture 4" descr="D:\Bilder\2020-Judo\IMG-20200729-WA0232.jpg"/>
          <p:cNvPicPr>
            <a:picLocks noChangeAspect="1" noChangeArrowheads="1"/>
          </p:cNvPicPr>
          <p:nvPr/>
        </p:nvPicPr>
        <p:blipFill>
          <a:blip r:embed="rId3" cstate="print"/>
          <a:srcRect/>
          <a:stretch>
            <a:fillRect/>
          </a:stretch>
        </p:blipFill>
        <p:spPr bwMode="auto">
          <a:xfrm>
            <a:off x="5890237" y="627534"/>
            <a:ext cx="3253763" cy="2441848"/>
          </a:xfrm>
          <a:prstGeom prst="rect">
            <a:avLst/>
          </a:prstGeom>
          <a:noFill/>
        </p:spPr>
      </p:pic>
      <p:sp>
        <p:nvSpPr>
          <p:cNvPr id="5" name="Textfeld 4"/>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Presse</a:t>
            </a:r>
            <a:endParaRPr lang="de-DE" dirty="0">
              <a:solidFill>
                <a:schemeClr val="bg1"/>
              </a:solidFill>
            </a:endParaRPr>
          </a:p>
        </p:txBody>
      </p:sp>
      <p:sp>
        <p:nvSpPr>
          <p:cNvPr id="3" name="Inhaltsplatzhalter 2"/>
          <p:cNvSpPr>
            <a:spLocks noGrp="1"/>
          </p:cNvSpPr>
          <p:nvPr>
            <p:ph idx="1"/>
          </p:nvPr>
        </p:nvSpPr>
        <p:spPr>
          <a:xfrm>
            <a:off x="323528" y="771550"/>
            <a:ext cx="6624736" cy="4032448"/>
          </a:xfrm>
        </p:spPr>
        <p:txBody>
          <a:bodyPr>
            <a:normAutofit fontScale="92500"/>
          </a:bodyPr>
          <a:lstStyle/>
          <a:p>
            <a:r>
              <a:rPr lang="de-DE" dirty="0" smtClean="0"/>
              <a:t>Seit 2017 bis heute hat Gabi sehr aktiv als </a:t>
            </a:r>
            <a:r>
              <a:rPr lang="de-DE" dirty="0" err="1" smtClean="0"/>
              <a:t>Pressewartin</a:t>
            </a:r>
            <a:r>
              <a:rPr lang="de-DE" dirty="0" smtClean="0"/>
              <a:t> für uns die Pressearbeit übernommen. </a:t>
            </a:r>
          </a:p>
          <a:p>
            <a:endParaRPr lang="de-DE" dirty="0" smtClean="0"/>
          </a:p>
          <a:p>
            <a:r>
              <a:rPr lang="de-DE" dirty="0" smtClean="0"/>
              <a:t>Jedes Jahr hat sie mit 30..40 Veröffentlichungen für eine sehr gute Wahrnehmung von uns gesorgt.</a:t>
            </a:r>
          </a:p>
          <a:p>
            <a:r>
              <a:rPr lang="de-DE" dirty="0" smtClean="0"/>
              <a:t>Unter anderem in folgenden Printmedien und Orten:</a:t>
            </a:r>
          </a:p>
          <a:p>
            <a:pPr lvl="1"/>
            <a:r>
              <a:rPr lang="de-DE" dirty="0" smtClean="0"/>
              <a:t>BZ, Krozinger </a:t>
            </a:r>
            <a:r>
              <a:rPr lang="de-DE" dirty="0" err="1" smtClean="0"/>
              <a:t>Blättle</a:t>
            </a:r>
            <a:r>
              <a:rPr lang="de-DE" dirty="0" smtClean="0"/>
              <a:t>, </a:t>
            </a:r>
            <a:r>
              <a:rPr lang="de-DE" dirty="0" err="1" smtClean="0"/>
              <a:t>Merdinger</a:t>
            </a:r>
            <a:r>
              <a:rPr lang="de-DE" dirty="0" smtClean="0"/>
              <a:t> </a:t>
            </a:r>
            <a:r>
              <a:rPr lang="de-DE" dirty="0" err="1" smtClean="0"/>
              <a:t>Blättle</a:t>
            </a:r>
            <a:r>
              <a:rPr lang="de-DE" dirty="0" smtClean="0"/>
              <a:t>, </a:t>
            </a:r>
            <a:r>
              <a:rPr lang="de-DE" dirty="0" err="1" smtClean="0"/>
              <a:t>Munzinger</a:t>
            </a:r>
            <a:r>
              <a:rPr lang="de-DE" dirty="0" smtClean="0"/>
              <a:t> </a:t>
            </a:r>
            <a:r>
              <a:rPr lang="de-DE" dirty="0" err="1" smtClean="0"/>
              <a:t>Blättle,Pfaffenweiler</a:t>
            </a:r>
            <a:r>
              <a:rPr lang="de-DE" dirty="0" smtClean="0"/>
              <a:t>, </a:t>
            </a:r>
            <a:r>
              <a:rPr lang="de-DE" dirty="0" err="1" smtClean="0"/>
              <a:t>Hartheim</a:t>
            </a:r>
            <a:endParaRPr lang="de-DE" dirty="0" smtClean="0"/>
          </a:p>
          <a:p>
            <a:pPr>
              <a:buNone/>
            </a:pPr>
            <a:endParaRPr lang="de-DE" dirty="0" smtClean="0"/>
          </a:p>
          <a:p>
            <a:pPr>
              <a:buNone/>
            </a:pPr>
            <a:r>
              <a:rPr lang="de-DE" dirty="0" smtClean="0"/>
              <a:t>Gabi, </a:t>
            </a:r>
            <a:r>
              <a:rPr lang="de-DE" dirty="0" smtClean="0"/>
              <a:t>vielen Dank für deinen Einsatz</a:t>
            </a:r>
            <a:r>
              <a:rPr lang="de-DE" dirty="0" smtClean="0"/>
              <a:t>! </a:t>
            </a:r>
            <a:endParaRPr lang="de-DE" dirty="0"/>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2050" name="Picture 2" descr="D:\Zeug\Judo\JK_BK_Hausen\Mitgliederversammlung\2022\Gabi_Portrait-150x150.jpg"/>
          <p:cNvPicPr>
            <a:picLocks noChangeAspect="1" noChangeArrowheads="1"/>
          </p:cNvPicPr>
          <p:nvPr/>
        </p:nvPicPr>
        <p:blipFill>
          <a:blip r:embed="rId2" cstate="print"/>
          <a:srcRect/>
          <a:stretch>
            <a:fillRect/>
          </a:stretch>
        </p:blipFill>
        <p:spPr bwMode="auto">
          <a:xfrm>
            <a:off x="7157640" y="771550"/>
            <a:ext cx="1986360" cy="19863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Bericht Kassiererin</a:t>
            </a:r>
            <a:endParaRPr lang="de-DE" dirty="0">
              <a:solidFill>
                <a:schemeClr val="bg1"/>
              </a:solidFill>
            </a:endParaRPr>
          </a:p>
        </p:txBody>
      </p:sp>
      <p:sp>
        <p:nvSpPr>
          <p:cNvPr id="3" name="Inhaltsplatzhalter 2"/>
          <p:cNvSpPr>
            <a:spLocks noGrp="1"/>
          </p:cNvSpPr>
          <p:nvPr>
            <p:ph idx="1"/>
          </p:nvPr>
        </p:nvSpPr>
        <p:spPr/>
        <p:txBody>
          <a:bodyPr>
            <a:normAutofit/>
          </a:bodyPr>
          <a:lstStyle/>
          <a:p>
            <a:r>
              <a:rPr lang="de-DE" dirty="0" smtClean="0"/>
              <a:t>Jahresergebnis 2021: +5329,68€</a:t>
            </a:r>
          </a:p>
          <a:p>
            <a:pPr lvl="1"/>
            <a:endParaRPr lang="de-DE" dirty="0" smtClean="0"/>
          </a:p>
          <a:p>
            <a:pPr lvl="1"/>
            <a:r>
              <a:rPr lang="de-DE" dirty="0" smtClean="0"/>
              <a:t>Weniger Trainer-Aufwandsentschädigungen 2021 durch Lockdowns als üblich</a:t>
            </a:r>
          </a:p>
          <a:p>
            <a:pPr lvl="1"/>
            <a:r>
              <a:rPr lang="de-DE" dirty="0" smtClean="0"/>
              <a:t>Fast alle Trainer spenden ihre Aufwandsentschädigung dem Verein</a:t>
            </a:r>
          </a:p>
          <a:p>
            <a:pPr lvl="1"/>
            <a:r>
              <a:rPr lang="de-DE" dirty="0" smtClean="0"/>
              <a:t>Fast keine Wettkämpfe und damit Startgebühren</a:t>
            </a:r>
          </a:p>
          <a:p>
            <a:pPr lvl="1"/>
            <a:r>
              <a:rPr lang="de-DE" dirty="0" smtClean="0"/>
              <a:t>Regelmäßige und gut laufende Yoga und Selbstverteidigungskurse</a:t>
            </a:r>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Entlastung der Vorstandschaft</a:t>
            </a:r>
            <a:endParaRPr lang="de-DE" dirty="0">
              <a:solidFill>
                <a:schemeClr val="bg1"/>
              </a:solidFill>
            </a:endParaRPr>
          </a:p>
        </p:txBody>
      </p:sp>
      <p:sp>
        <p:nvSpPr>
          <p:cNvPr id="3" name="Inhaltsplatzhalter 2"/>
          <p:cNvSpPr>
            <a:spLocks noGrp="1"/>
          </p:cNvSpPr>
          <p:nvPr>
            <p:ph idx="1"/>
          </p:nvPr>
        </p:nvSpPr>
        <p:spPr/>
        <p:txBody>
          <a:bodyPr/>
          <a:lstStyle/>
          <a:p>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Antrag zur Satzungsänderung</a:t>
            </a:r>
            <a:endParaRPr lang="de-DE" dirty="0">
              <a:solidFill>
                <a:schemeClr val="bg1"/>
              </a:solidFill>
            </a:endParaRPr>
          </a:p>
        </p:txBody>
      </p:sp>
      <p:sp>
        <p:nvSpPr>
          <p:cNvPr id="3" name="Inhaltsplatzhalter 2"/>
          <p:cNvSpPr>
            <a:spLocks noGrp="1"/>
          </p:cNvSpPr>
          <p:nvPr>
            <p:ph idx="1"/>
          </p:nvPr>
        </p:nvSpPr>
        <p:spPr>
          <a:xfrm>
            <a:off x="467544" y="915566"/>
            <a:ext cx="8229600" cy="3538488"/>
          </a:xfrm>
        </p:spPr>
        <p:txBody>
          <a:bodyPr>
            <a:normAutofit fontScale="85000" lnSpcReduction="20000"/>
          </a:bodyPr>
          <a:lstStyle/>
          <a:p>
            <a:pPr>
              <a:buNone/>
            </a:pPr>
            <a:r>
              <a:rPr lang="de-DE" sz="2200" dirty="0" smtClean="0"/>
              <a:t>Antrag 1 (Britta Diekmann): </a:t>
            </a:r>
          </a:p>
          <a:p>
            <a:pPr>
              <a:buNone/>
            </a:pPr>
            <a:r>
              <a:rPr lang="de-DE" sz="2200" dirty="0" smtClean="0"/>
              <a:t>Um bei der Vergabe von Aufgaben flexibler zu sein, soll folgender Paragraph ergänzt werden: </a:t>
            </a:r>
          </a:p>
          <a:p>
            <a:pPr>
              <a:buNone/>
            </a:pPr>
            <a:endParaRPr lang="de-DE" sz="2200" dirty="0" smtClean="0"/>
          </a:p>
          <a:p>
            <a:pPr>
              <a:buNone/>
            </a:pPr>
            <a:r>
              <a:rPr lang="de-DE" sz="2200" i="1" dirty="0" smtClean="0"/>
              <a:t>"Finanzielle Vergütung für zusätzliche Tätigkeiten </a:t>
            </a:r>
          </a:p>
          <a:p>
            <a:pPr>
              <a:buNone/>
            </a:pPr>
            <a:r>
              <a:rPr lang="de-DE" sz="2200" i="1" dirty="0" smtClean="0"/>
              <a:t>1.	Wenn sich für bestimmte Tätigkeiten im Verein - z.B. aufgrund des erforderlichen Umfanges oder der Art der Tätigkeit - keine geeignete Person findet, die sie ehrenamtlich übernehmen möchte, kann der Verein diese Tätigkeit finanziell vergüten.  </a:t>
            </a:r>
          </a:p>
          <a:p>
            <a:pPr>
              <a:buNone/>
            </a:pPr>
            <a:r>
              <a:rPr lang="de-DE" sz="2200" i="1" dirty="0" smtClean="0"/>
              <a:t>2. 	Die Auswahl richtet sich nach der Qualifikation. Qualifizierte Vereinsmitglieder sind bei der Auswahl zu bevorzugen. </a:t>
            </a:r>
          </a:p>
          <a:p>
            <a:pPr>
              <a:buNone/>
            </a:pPr>
            <a:r>
              <a:rPr lang="de-DE" sz="2200" i="1" dirty="0" smtClean="0"/>
              <a:t>3. 	Art und Höhe der Vergütung werden im Einzelfall zwischen Vorstand und Mitarbeiter vereinbart."</a:t>
            </a:r>
            <a:endParaRPr lang="de-DE" sz="2200" i="1" dirty="0"/>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Antrag zur Satzungsänderung</a:t>
            </a:r>
            <a:endParaRPr lang="de-DE" dirty="0">
              <a:solidFill>
                <a:schemeClr val="bg1"/>
              </a:solidFill>
            </a:endParaRPr>
          </a:p>
        </p:txBody>
      </p:sp>
      <p:sp>
        <p:nvSpPr>
          <p:cNvPr id="3" name="Inhaltsplatzhalter 2"/>
          <p:cNvSpPr>
            <a:spLocks noGrp="1"/>
          </p:cNvSpPr>
          <p:nvPr>
            <p:ph idx="1"/>
          </p:nvPr>
        </p:nvSpPr>
        <p:spPr>
          <a:xfrm>
            <a:off x="467544" y="915566"/>
            <a:ext cx="8229600" cy="3456384"/>
          </a:xfrm>
        </p:spPr>
        <p:txBody>
          <a:bodyPr>
            <a:noAutofit/>
          </a:bodyPr>
          <a:lstStyle/>
          <a:p>
            <a:pPr>
              <a:buNone/>
            </a:pPr>
            <a:r>
              <a:rPr lang="de-DE" sz="2000" dirty="0" smtClean="0"/>
              <a:t>Antrag 2 (Simon Rösch): </a:t>
            </a:r>
          </a:p>
          <a:p>
            <a:pPr>
              <a:buNone/>
            </a:pPr>
            <a:r>
              <a:rPr lang="de-DE" sz="2000" dirty="0" smtClean="0"/>
              <a:t>Wir möchten eine Selbstverständlichkeit für uns nochmal unterstreichen und folgendes in die Satzung unter §2 mit aufnehmen: </a:t>
            </a:r>
          </a:p>
          <a:p>
            <a:pPr>
              <a:buNone/>
            </a:pPr>
            <a:endParaRPr lang="de-DE" sz="2000" dirty="0" smtClean="0"/>
          </a:p>
          <a:p>
            <a:pPr>
              <a:buNone/>
            </a:pPr>
            <a:r>
              <a:rPr lang="de-DE" sz="2000" i="1" dirty="0" smtClean="0"/>
              <a:t>„Der Verein setzt sich dafür ein, alle Mitglieder und Interessierte vor Benachteiligung und Ausgrenzung im Verein zu schützen, und tritt aktiv gegen Rassismus, Hass und Diskriminierung ein. Der Verein fördert die Teilhabe aller am Verein interessierten Menschen unabhängig von phänotypischen Merkmalen, wie z.B. Hautfarbe, kulturellem Hintergrund, tatsächlicher oder angenommener ethnischer Herkunft, Religionszugehörigkeit, Alter und Geschlecht." </a:t>
            </a:r>
            <a:endParaRPr lang="de-DE" sz="2000" i="1" dirty="0"/>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Nachruf zu Lutz </a:t>
            </a:r>
            <a:r>
              <a:rPr lang="de-DE" dirty="0" err="1" smtClean="0">
                <a:solidFill>
                  <a:schemeClr val="bg1"/>
                </a:solidFill>
              </a:rPr>
              <a:t>Krumrey</a:t>
            </a:r>
            <a:endParaRPr lang="de-DE" dirty="0">
              <a:solidFill>
                <a:schemeClr val="bg1"/>
              </a:solidFill>
            </a:endParaRPr>
          </a:p>
        </p:txBody>
      </p:sp>
      <p:sp>
        <p:nvSpPr>
          <p:cNvPr id="3" name="Inhaltsplatzhalter 2"/>
          <p:cNvSpPr>
            <a:spLocks noGrp="1"/>
          </p:cNvSpPr>
          <p:nvPr>
            <p:ph idx="1"/>
          </p:nvPr>
        </p:nvSpPr>
        <p:spPr>
          <a:xfrm>
            <a:off x="467544" y="1059582"/>
            <a:ext cx="5904656" cy="3528392"/>
          </a:xfrm>
        </p:spPr>
        <p:txBody>
          <a:bodyPr>
            <a:noAutofit/>
          </a:bodyPr>
          <a:lstStyle/>
          <a:p>
            <a:r>
              <a:rPr lang="de-DE" sz="2200" dirty="0" smtClean="0"/>
              <a:t>Lutz hat </a:t>
            </a:r>
            <a:r>
              <a:rPr lang="de-DE" sz="2200" dirty="0" smtClean="0"/>
              <a:t>leider den </a:t>
            </a:r>
            <a:r>
              <a:rPr lang="de-DE" sz="2200" dirty="0" smtClean="0"/>
              <a:t>Kampf gegen Krebs </a:t>
            </a:r>
            <a:r>
              <a:rPr lang="de-DE" sz="2200" dirty="0" smtClean="0"/>
              <a:t>verloren</a:t>
            </a:r>
          </a:p>
          <a:p>
            <a:endParaRPr lang="de-DE" sz="2200" dirty="0" smtClean="0"/>
          </a:p>
          <a:p>
            <a:r>
              <a:rPr lang="de-DE" sz="2200" dirty="0" smtClean="0"/>
              <a:t>Ehrenmitglied</a:t>
            </a:r>
          </a:p>
          <a:p>
            <a:endParaRPr lang="de-DE" sz="2200" dirty="0" smtClean="0"/>
          </a:p>
          <a:p>
            <a:r>
              <a:rPr lang="de-DE" sz="2200" dirty="0" smtClean="0"/>
              <a:t>Er war Trainer </a:t>
            </a:r>
            <a:r>
              <a:rPr lang="de-DE" sz="2200" dirty="0" smtClean="0"/>
              <a:t>von 1987 bis </a:t>
            </a:r>
            <a:r>
              <a:rPr lang="de-DE" sz="2200" dirty="0" smtClean="0"/>
              <a:t>2015 und hat vielen Generationen mit viel Geduld den Spaß und die Freude an unserem Sport vermittelt</a:t>
            </a:r>
            <a:endParaRPr lang="de-DE" sz="2200" dirty="0" smtClean="0"/>
          </a:p>
          <a:p>
            <a:pPr lvl="1"/>
            <a:r>
              <a:rPr lang="de-DE" sz="1800" dirty="0" smtClean="0"/>
              <a:t>Zuletzt in Hausen + </a:t>
            </a:r>
            <a:r>
              <a:rPr lang="de-DE" sz="1800" dirty="0" smtClean="0"/>
              <a:t>Pfaffenweiler</a:t>
            </a:r>
            <a:endParaRPr lang="de-DE" sz="1800" dirty="0" smtClean="0"/>
          </a:p>
          <a:p>
            <a:pPr lvl="1"/>
            <a:endParaRPr lang="de-DE" sz="1800" dirty="0" smtClean="0"/>
          </a:p>
          <a:p>
            <a:endParaRPr lang="de-DE" sz="2200" dirty="0" smtClean="0"/>
          </a:p>
          <a:p>
            <a:pPr>
              <a:buNone/>
            </a:pPr>
            <a:endParaRPr lang="de-DE" sz="2200" dirty="0" smtClean="0"/>
          </a:p>
          <a:p>
            <a:endParaRPr lang="de-DE" sz="2200" dirty="0"/>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1026" name="Picture 2" descr="C:\Users\Simon\AppData\Local\Microsoft\Windows\Temporary Internet Files\Content.IE5\NZLURTA7\IMG-20220424-WA0002.jpg"/>
          <p:cNvPicPr>
            <a:picLocks noChangeAspect="1" noChangeArrowheads="1"/>
          </p:cNvPicPr>
          <p:nvPr/>
        </p:nvPicPr>
        <p:blipFill>
          <a:blip r:embed="rId2" cstate="print"/>
          <a:srcRect/>
          <a:stretch>
            <a:fillRect/>
          </a:stretch>
        </p:blipFill>
        <p:spPr bwMode="auto">
          <a:xfrm>
            <a:off x="6588224" y="627533"/>
            <a:ext cx="2555775" cy="3698571"/>
          </a:xfrm>
          <a:prstGeom prst="rect">
            <a:avLst/>
          </a:prstGeom>
          <a:noFill/>
        </p:spPr>
      </p:pic>
      <p:pic>
        <p:nvPicPr>
          <p:cNvPr id="2049" name="Picture 1" descr="C:\Users\Simon\AppData\Local\Microsoft\Windows\Temporary Internet Files\Content.IE5\NZLURTA7\IMG-20220427-WA0006.jpg"/>
          <p:cNvPicPr>
            <a:picLocks noChangeAspect="1" noChangeArrowheads="1"/>
          </p:cNvPicPr>
          <p:nvPr/>
        </p:nvPicPr>
        <p:blipFill>
          <a:blip r:embed="rId3" cstate="print"/>
          <a:srcRect/>
          <a:stretch>
            <a:fillRect/>
          </a:stretch>
        </p:blipFill>
        <p:spPr bwMode="auto">
          <a:xfrm>
            <a:off x="6588224" y="2715766"/>
            <a:ext cx="2132244" cy="20676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dirty="0">
                <a:solidFill>
                  <a:schemeClr val="bg1"/>
                </a:solidFill>
              </a:rPr>
              <a:t>Agenda</a:t>
            </a:r>
          </a:p>
        </p:txBody>
      </p:sp>
      <p:sp>
        <p:nvSpPr>
          <p:cNvPr id="3" name="Inhaltsplatzhalter 2"/>
          <p:cNvSpPr>
            <a:spLocks noGrp="1"/>
          </p:cNvSpPr>
          <p:nvPr>
            <p:ph idx="1"/>
          </p:nvPr>
        </p:nvSpPr>
        <p:spPr/>
        <p:txBody>
          <a:bodyPr>
            <a:normAutofit/>
          </a:bodyPr>
          <a:lstStyle/>
          <a:p>
            <a:r>
              <a:rPr lang="de-DE" sz="2800" dirty="0"/>
              <a:t>Einladung per Mail</a:t>
            </a:r>
          </a:p>
          <a:p>
            <a:r>
              <a:rPr lang="de-DE" sz="2800" dirty="0"/>
              <a:t>Veröffentlichung im Gemeindeblatt Bad </a:t>
            </a:r>
            <a:r>
              <a:rPr lang="de-DE" sz="2800" dirty="0" err="1" smtClean="0"/>
              <a:t>Krozingen</a:t>
            </a:r>
            <a:endParaRPr lang="de-DE" sz="2800" dirty="0" smtClean="0"/>
          </a:p>
          <a:p>
            <a:endParaRPr lang="de-DE" sz="2800" dirty="0"/>
          </a:p>
          <a:p>
            <a:endParaRPr lang="de-DE" sz="2800" dirty="0"/>
          </a:p>
          <a:p>
            <a:r>
              <a:rPr lang="de-DE" sz="2800" dirty="0"/>
              <a:t>Es wurden zusätzlich keine Anträge eingereicht</a:t>
            </a:r>
          </a:p>
          <a:p>
            <a:endParaRPr lang="de-DE" sz="2800" dirty="0"/>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AB96CC-8DC7-4984-9AA2-602B96E9AD7E}"/>
              </a:ext>
            </a:extLst>
          </p:cNvPr>
          <p:cNvSpPr>
            <a:spLocks noGrp="1"/>
          </p:cNvSpPr>
          <p:nvPr>
            <p:ph type="title"/>
          </p:nvPr>
        </p:nvSpPr>
        <p:spPr/>
        <p:txBody>
          <a:bodyPr/>
          <a:lstStyle/>
          <a:p>
            <a:r>
              <a:rPr lang="de-DE" dirty="0" smtClean="0">
                <a:solidFill>
                  <a:schemeClr val="bg1"/>
                </a:solidFill>
              </a:rPr>
              <a:t>Agenda</a:t>
            </a:r>
            <a:endParaRPr lang="de-DE" dirty="0">
              <a:solidFill>
                <a:schemeClr val="bg1"/>
              </a:solidFill>
            </a:endParaRPr>
          </a:p>
        </p:txBody>
      </p:sp>
      <p:sp>
        <p:nvSpPr>
          <p:cNvPr id="3" name="Inhaltsplatzhalter 2">
            <a:extLst>
              <a:ext uri="{FF2B5EF4-FFF2-40B4-BE49-F238E27FC236}">
                <a16:creationId xmlns="" xmlns:a16="http://schemas.microsoft.com/office/drawing/2014/main" id="{5A0AA746-3F06-4272-9F7E-B7297679A627}"/>
              </a:ext>
            </a:extLst>
          </p:cNvPr>
          <p:cNvSpPr>
            <a:spLocks noGrp="1"/>
          </p:cNvSpPr>
          <p:nvPr>
            <p:ph idx="1"/>
          </p:nvPr>
        </p:nvSpPr>
        <p:spPr>
          <a:xfrm>
            <a:off x="467544" y="1059582"/>
            <a:ext cx="8229600" cy="3744416"/>
          </a:xfrm>
        </p:spPr>
        <p:txBody>
          <a:bodyPr>
            <a:normAutofit/>
          </a:bodyPr>
          <a:lstStyle/>
          <a:p>
            <a:r>
              <a:rPr lang="de-DE" dirty="0" smtClean="0"/>
              <a:t>Geschäftsberichte</a:t>
            </a:r>
          </a:p>
          <a:p>
            <a:pPr lvl="1"/>
            <a:r>
              <a:rPr lang="de-DE" dirty="0" smtClean="0"/>
              <a:t> </a:t>
            </a:r>
            <a:r>
              <a:rPr lang="de-DE" dirty="0"/>
              <a:t>1. Vorsitzender</a:t>
            </a:r>
          </a:p>
          <a:p>
            <a:pPr lvl="1"/>
            <a:r>
              <a:rPr lang="de-DE" dirty="0" smtClean="0"/>
              <a:t>*</a:t>
            </a:r>
            <a:r>
              <a:rPr lang="de-DE" dirty="0"/>
              <a:t>Presse</a:t>
            </a:r>
          </a:p>
          <a:p>
            <a:pPr lvl="1"/>
            <a:r>
              <a:rPr lang="de-DE" dirty="0" smtClean="0"/>
              <a:t>*Kassiererin</a:t>
            </a:r>
            <a:endParaRPr lang="de-DE" dirty="0"/>
          </a:p>
          <a:p>
            <a:pPr lvl="1"/>
            <a:r>
              <a:rPr lang="de-DE" dirty="0"/>
              <a:t>Kassenprüfer</a:t>
            </a:r>
          </a:p>
          <a:p>
            <a:r>
              <a:rPr lang="de-DE" dirty="0"/>
              <a:t>Entlastung</a:t>
            </a:r>
          </a:p>
          <a:p>
            <a:r>
              <a:rPr lang="de-DE" dirty="0" smtClean="0"/>
              <a:t>Personelles</a:t>
            </a:r>
            <a:endParaRPr lang="de-DE" dirty="0"/>
          </a:p>
          <a:p>
            <a:r>
              <a:rPr lang="de-DE" dirty="0"/>
              <a:t>Änderung der Satzung</a:t>
            </a:r>
          </a:p>
          <a:p>
            <a:r>
              <a:rPr lang="de-DE" dirty="0"/>
              <a:t>Verschiedenes </a:t>
            </a:r>
          </a:p>
        </p:txBody>
      </p:sp>
      <p:sp>
        <p:nvSpPr>
          <p:cNvPr id="5" name="Textfeld 4"/>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extLst>
      <p:ext uri="{BB962C8B-B14F-4D97-AF65-F5344CB8AC3E}">
        <p14:creationId xmlns="" xmlns:p14="http://schemas.microsoft.com/office/powerpoint/2010/main" val="237094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Mitgliederstand: </a:t>
            </a:r>
            <a:r>
              <a:rPr lang="de-DE" dirty="0" smtClean="0">
                <a:solidFill>
                  <a:schemeClr val="bg1"/>
                </a:solidFill>
              </a:rPr>
              <a:t>Stagnation</a:t>
            </a:r>
            <a:endParaRPr lang="de-DE" dirty="0">
              <a:solidFill>
                <a:schemeClr val="bg1"/>
              </a:solidFill>
            </a:endParaRPr>
          </a:p>
        </p:txBody>
      </p:sp>
      <p:sp>
        <p:nvSpPr>
          <p:cNvPr id="3" name="Inhaltsplatzhalter 2"/>
          <p:cNvSpPr>
            <a:spLocks noGrp="1"/>
          </p:cNvSpPr>
          <p:nvPr>
            <p:ph idx="1"/>
          </p:nvPr>
        </p:nvSpPr>
        <p:spPr>
          <a:xfrm>
            <a:off x="467544" y="1059582"/>
            <a:ext cx="4392488" cy="3600400"/>
          </a:xfrm>
        </p:spPr>
        <p:txBody>
          <a:bodyPr>
            <a:normAutofit lnSpcReduction="10000"/>
          </a:bodyPr>
          <a:lstStyle/>
          <a:p>
            <a:r>
              <a:rPr lang="de-DE" dirty="0"/>
              <a:t>Zum </a:t>
            </a:r>
            <a:r>
              <a:rPr lang="de-DE" dirty="0" smtClean="0"/>
              <a:t>20.04.2022 </a:t>
            </a:r>
            <a:r>
              <a:rPr lang="de-DE" dirty="0"/>
              <a:t>hat der Verein </a:t>
            </a:r>
            <a:r>
              <a:rPr lang="de-DE" dirty="0" smtClean="0"/>
              <a:t>130 Mitglieder (bereinigt), davon 91 Aktive</a:t>
            </a:r>
          </a:p>
          <a:p>
            <a:pPr lvl="1"/>
            <a:r>
              <a:rPr lang="de-DE" dirty="0" smtClean="0"/>
              <a:t>Wie die letzten Jahre sind die 8..9 Jährigen zahlenmäßig am </a:t>
            </a:r>
            <a:r>
              <a:rPr lang="de-DE" dirty="0" smtClean="0"/>
              <a:t>stärksten</a:t>
            </a:r>
            <a:endParaRPr lang="de-DE" dirty="0"/>
          </a:p>
          <a:p>
            <a:r>
              <a:rPr lang="de-DE" dirty="0" smtClean="0"/>
              <a:t>23 </a:t>
            </a:r>
            <a:r>
              <a:rPr lang="de-DE" dirty="0"/>
              <a:t>Austritte, </a:t>
            </a:r>
            <a:r>
              <a:rPr lang="de-DE" dirty="0" smtClean="0"/>
              <a:t>24</a:t>
            </a:r>
            <a:r>
              <a:rPr lang="de-DE" dirty="0" smtClean="0"/>
              <a:t> Neumitglieder</a:t>
            </a:r>
          </a:p>
          <a:p>
            <a:endParaRPr lang="de-DE" dirty="0" smtClean="0"/>
          </a:p>
          <a:p>
            <a:pPr>
              <a:buFont typeface="Wingdings" pitchFamily="2" charset="2"/>
              <a:buChar char="Ø"/>
            </a:pPr>
            <a:r>
              <a:rPr lang="de-DE" dirty="0" smtClean="0"/>
              <a:t>Bei aktuellem Schwund ein gutes Ergebnis!</a:t>
            </a:r>
          </a:p>
        </p:txBody>
      </p:sp>
      <p:sp>
        <p:nvSpPr>
          <p:cNvPr id="5" name="Textfeld 4"/>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16387" name="Picture 3" descr="C:\Users\Simon\Desktop\!cid_image002_png@01D858A2.png"/>
          <p:cNvPicPr>
            <a:picLocks noChangeAspect="1" noChangeArrowheads="1"/>
          </p:cNvPicPr>
          <p:nvPr/>
        </p:nvPicPr>
        <p:blipFill>
          <a:blip r:embed="rId2" cstate="print"/>
          <a:srcRect/>
          <a:stretch>
            <a:fillRect/>
          </a:stretch>
        </p:blipFill>
        <p:spPr bwMode="auto">
          <a:xfrm>
            <a:off x="4845732" y="1851670"/>
            <a:ext cx="4298268" cy="28655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Trainerstab: einzelne Änderungen</a:t>
            </a:r>
            <a:endParaRPr lang="de-DE" dirty="0">
              <a:solidFill>
                <a:schemeClr val="bg1"/>
              </a:solidFill>
            </a:endParaRPr>
          </a:p>
        </p:txBody>
      </p:sp>
      <p:sp>
        <p:nvSpPr>
          <p:cNvPr id="3" name="Inhaltsplatzhalter 2"/>
          <p:cNvSpPr>
            <a:spLocks noGrp="1"/>
          </p:cNvSpPr>
          <p:nvPr>
            <p:ph idx="1"/>
          </p:nvPr>
        </p:nvSpPr>
        <p:spPr>
          <a:xfrm>
            <a:off x="251520" y="915566"/>
            <a:ext cx="6048672" cy="2520280"/>
          </a:xfrm>
        </p:spPr>
        <p:txBody>
          <a:bodyPr>
            <a:normAutofit fontScale="85000" lnSpcReduction="20000"/>
          </a:bodyPr>
          <a:lstStyle/>
          <a:p>
            <a:r>
              <a:rPr lang="de-DE" dirty="0" smtClean="0"/>
              <a:t>Robin gab durch </a:t>
            </a:r>
            <a:r>
              <a:rPr lang="de-DE" dirty="0" smtClean="0"/>
              <a:t>Studium in Stuttgart Dienstagstraining in Hausen ab Sep</a:t>
            </a:r>
            <a:r>
              <a:rPr lang="de-DE" dirty="0" smtClean="0"/>
              <a:t>. 2021 </a:t>
            </a:r>
            <a:r>
              <a:rPr lang="de-DE" dirty="0" smtClean="0"/>
              <a:t>ab</a:t>
            </a:r>
          </a:p>
          <a:p>
            <a:r>
              <a:rPr lang="de-DE" dirty="0" smtClean="0"/>
              <a:t>Felix und Britta geben seit dem dieses Training</a:t>
            </a:r>
            <a:endParaRPr lang="de-DE" dirty="0" smtClean="0"/>
          </a:p>
          <a:p>
            <a:endParaRPr lang="de-DE" dirty="0" smtClean="0"/>
          </a:p>
          <a:p>
            <a:r>
              <a:rPr lang="de-DE" dirty="0" smtClean="0"/>
              <a:t>Zoi haben wir durch ihren Umzug leider als Assistenz-Trainerin und Mitglied verloren</a:t>
            </a:r>
          </a:p>
          <a:p>
            <a:r>
              <a:rPr lang="de-DE" dirty="0" smtClean="0"/>
              <a:t>Philipp wird uns Ende des Jahres verlassen – zwei nicht erfolgreiche Kontakte liefen</a:t>
            </a:r>
            <a:endParaRPr lang="de-DE" dirty="0" smtClean="0"/>
          </a:p>
          <a:p>
            <a:pPr>
              <a:buNone/>
            </a:pPr>
            <a:endParaRPr lang="de-DE" dirty="0" smtClean="0"/>
          </a:p>
        </p:txBody>
      </p:sp>
      <p:pic>
        <p:nvPicPr>
          <p:cNvPr id="1026" name="Picture 2" descr="D:\Zeug\Judo\JK_BK_Hausen\Mitgliederversammlung\2021\!cid_127A6AC1-EDC2-4EF3-8EEC-7D3AE2C08484@Speedport_W_723V_1_47_000.jpg"/>
          <p:cNvPicPr>
            <a:picLocks noChangeAspect="1" noChangeArrowheads="1"/>
          </p:cNvPicPr>
          <p:nvPr/>
        </p:nvPicPr>
        <p:blipFill>
          <a:blip r:embed="rId2" cstate="print"/>
          <a:srcRect r="5263" b="25078"/>
          <a:stretch>
            <a:fillRect/>
          </a:stretch>
        </p:blipFill>
        <p:spPr bwMode="auto">
          <a:xfrm>
            <a:off x="6444208" y="699542"/>
            <a:ext cx="1296144" cy="1368152"/>
          </a:xfrm>
          <a:prstGeom prst="rect">
            <a:avLst/>
          </a:prstGeom>
          <a:noFill/>
        </p:spPr>
      </p:pic>
      <p:pic>
        <p:nvPicPr>
          <p:cNvPr id="1028" name="Grafik 17"/>
          <p:cNvPicPr>
            <a:picLocks noChangeAspect="1" noChangeArrowheads="1"/>
          </p:cNvPicPr>
          <p:nvPr/>
        </p:nvPicPr>
        <p:blipFill>
          <a:blip r:embed="rId3" cstate="print"/>
          <a:srcRect/>
          <a:stretch>
            <a:fillRect/>
          </a:stretch>
        </p:blipFill>
        <p:spPr bwMode="auto">
          <a:xfrm>
            <a:off x="4302840" y="3698258"/>
            <a:ext cx="817708" cy="817708"/>
          </a:xfrm>
          <a:prstGeom prst="rect">
            <a:avLst/>
          </a:prstGeom>
          <a:noFill/>
          <a:ln w="9525">
            <a:noFill/>
            <a:miter lim="800000"/>
            <a:headEnd/>
            <a:tailEnd/>
          </a:ln>
        </p:spPr>
      </p:pic>
      <p:pic>
        <p:nvPicPr>
          <p:cNvPr id="1029" name="Grafik 15"/>
          <p:cNvPicPr>
            <a:picLocks noChangeAspect="1" noChangeArrowheads="1"/>
          </p:cNvPicPr>
          <p:nvPr/>
        </p:nvPicPr>
        <p:blipFill>
          <a:blip r:embed="rId4" cstate="print"/>
          <a:srcRect/>
          <a:stretch>
            <a:fillRect/>
          </a:stretch>
        </p:blipFill>
        <p:spPr bwMode="auto">
          <a:xfrm>
            <a:off x="5629383" y="3703046"/>
            <a:ext cx="810046" cy="808132"/>
          </a:xfrm>
          <a:prstGeom prst="rect">
            <a:avLst/>
          </a:prstGeom>
          <a:noFill/>
          <a:ln w="9525">
            <a:noFill/>
            <a:miter lim="800000"/>
            <a:headEnd/>
            <a:tailEnd/>
          </a:ln>
        </p:spPr>
      </p:pic>
      <p:pic>
        <p:nvPicPr>
          <p:cNvPr id="1030" name="Grafik 9"/>
          <p:cNvPicPr>
            <a:picLocks noChangeAspect="1" noChangeArrowheads="1"/>
          </p:cNvPicPr>
          <p:nvPr/>
        </p:nvPicPr>
        <p:blipFill>
          <a:blip r:embed="rId5" cstate="print"/>
          <a:srcRect/>
          <a:stretch>
            <a:fillRect/>
          </a:stretch>
        </p:blipFill>
        <p:spPr bwMode="auto">
          <a:xfrm>
            <a:off x="6948264" y="3707833"/>
            <a:ext cx="796642" cy="798558"/>
          </a:xfrm>
          <a:prstGeom prst="rect">
            <a:avLst/>
          </a:prstGeom>
          <a:noFill/>
          <a:ln w="9525">
            <a:noFill/>
            <a:miter lim="800000"/>
            <a:headEnd/>
            <a:tailEnd/>
          </a:ln>
        </p:spPr>
      </p:pic>
      <p:pic>
        <p:nvPicPr>
          <p:cNvPr id="1036" name="Picture 12"/>
          <p:cNvPicPr>
            <a:picLocks noChangeAspect="1" noChangeArrowheads="1"/>
          </p:cNvPicPr>
          <p:nvPr/>
        </p:nvPicPr>
        <p:blipFill>
          <a:blip r:embed="rId6" cstate="print"/>
          <a:srcRect l="1758" r="4131"/>
          <a:stretch>
            <a:fillRect/>
          </a:stretch>
        </p:blipFill>
        <p:spPr bwMode="auto">
          <a:xfrm>
            <a:off x="1518697" y="3725069"/>
            <a:ext cx="819622" cy="764087"/>
          </a:xfrm>
          <a:prstGeom prst="rect">
            <a:avLst/>
          </a:prstGeom>
          <a:noFill/>
          <a:ln w="9525">
            <a:noFill/>
            <a:miter lim="800000"/>
            <a:headEnd/>
            <a:tailEnd/>
          </a:ln>
        </p:spPr>
      </p:pic>
      <p:pic>
        <p:nvPicPr>
          <p:cNvPr id="1037" name="Picture 13"/>
          <p:cNvPicPr>
            <a:picLocks noChangeAspect="1" noChangeArrowheads="1"/>
          </p:cNvPicPr>
          <p:nvPr/>
        </p:nvPicPr>
        <p:blipFill>
          <a:blip r:embed="rId7" cstate="print"/>
          <a:srcRect/>
          <a:stretch>
            <a:fillRect/>
          </a:stretch>
        </p:blipFill>
        <p:spPr bwMode="auto">
          <a:xfrm>
            <a:off x="251520" y="3702089"/>
            <a:ext cx="758342" cy="810047"/>
          </a:xfrm>
          <a:prstGeom prst="rect">
            <a:avLst/>
          </a:prstGeom>
          <a:noFill/>
          <a:ln w="9525">
            <a:noFill/>
            <a:miter lim="800000"/>
            <a:headEnd/>
            <a:tailEnd/>
          </a:ln>
        </p:spPr>
      </p:pic>
      <p:pic>
        <p:nvPicPr>
          <p:cNvPr id="1038" name="Picture 14" descr="D:\Bilder\2020-Judo\IMG-20191106-WA0007b - Kopie.jpg"/>
          <p:cNvPicPr>
            <a:picLocks noChangeAspect="1" noChangeArrowheads="1"/>
          </p:cNvPicPr>
          <p:nvPr/>
        </p:nvPicPr>
        <p:blipFill>
          <a:blip r:embed="rId8" cstate="print"/>
          <a:srcRect l="19088" t="10328" b="17373"/>
          <a:stretch>
            <a:fillRect/>
          </a:stretch>
        </p:blipFill>
        <p:spPr bwMode="auto">
          <a:xfrm>
            <a:off x="2847154" y="3716227"/>
            <a:ext cx="946851" cy="781771"/>
          </a:xfrm>
          <a:prstGeom prst="rect">
            <a:avLst/>
          </a:prstGeom>
          <a:noFill/>
        </p:spPr>
      </p:pic>
      <p:sp>
        <p:nvSpPr>
          <p:cNvPr id="16" name="Textfeld 15"/>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13314" name="Picture 2" descr="D:\Zeug\Judo\JK_BK_Hausen\Mitgliederversammlung\2022\Britta1-150x150.jpg"/>
          <p:cNvPicPr>
            <a:picLocks noChangeAspect="1" noChangeArrowheads="1"/>
          </p:cNvPicPr>
          <p:nvPr/>
        </p:nvPicPr>
        <p:blipFill>
          <a:blip r:embed="rId9" cstate="print"/>
          <a:srcRect/>
          <a:stretch>
            <a:fillRect/>
          </a:stretch>
        </p:blipFill>
        <p:spPr bwMode="auto">
          <a:xfrm>
            <a:off x="7884368" y="771550"/>
            <a:ext cx="1259632" cy="1259632"/>
          </a:xfrm>
          <a:prstGeom prst="rect">
            <a:avLst/>
          </a:prstGeom>
          <a:noFill/>
        </p:spPr>
      </p:pic>
      <p:sp>
        <p:nvSpPr>
          <p:cNvPr id="19" name="Inhaltsplatzhalter 2"/>
          <p:cNvSpPr txBox="1">
            <a:spLocks/>
          </p:cNvSpPr>
          <p:nvPr/>
        </p:nvSpPr>
        <p:spPr>
          <a:xfrm>
            <a:off x="179512" y="341022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Mo/Mi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Inhaltsplatzhalter 2"/>
          <p:cNvSpPr txBox="1">
            <a:spLocks/>
          </p:cNvSpPr>
          <p:nvPr/>
        </p:nvSpPr>
        <p:spPr>
          <a:xfrm>
            <a:off x="1475656" y="341022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Mi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Inhaltsplatzhalter 2"/>
          <p:cNvSpPr txBox="1">
            <a:spLocks/>
          </p:cNvSpPr>
          <p:nvPr/>
        </p:nvSpPr>
        <p:spPr>
          <a:xfrm>
            <a:off x="2843808" y="341022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de-DE" sz="1400" dirty="0" smtClean="0"/>
              <a:t>Mi</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Inhaltsplatzhalter 2"/>
          <p:cNvSpPr txBox="1">
            <a:spLocks/>
          </p:cNvSpPr>
          <p:nvPr/>
        </p:nvSpPr>
        <p:spPr>
          <a:xfrm>
            <a:off x="4283968" y="341022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Mi/Do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Inhaltsplatzhalter 2"/>
          <p:cNvSpPr txBox="1">
            <a:spLocks/>
          </p:cNvSpPr>
          <p:nvPr/>
        </p:nvSpPr>
        <p:spPr>
          <a:xfrm>
            <a:off x="5580112" y="341022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Fr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Inhaltsplatzhalter 2"/>
          <p:cNvSpPr txBox="1">
            <a:spLocks/>
          </p:cNvSpPr>
          <p:nvPr/>
        </p:nvSpPr>
        <p:spPr>
          <a:xfrm>
            <a:off x="6876256" y="341022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Vertretung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5" name="Grafik 16"/>
          <p:cNvPicPr>
            <a:picLocks noChangeAspect="1" noChangeArrowheads="1"/>
          </p:cNvPicPr>
          <p:nvPr/>
        </p:nvPicPr>
        <p:blipFill>
          <a:blip r:embed="rId10" cstate="print"/>
          <a:srcRect/>
          <a:stretch>
            <a:fillRect/>
          </a:stretch>
        </p:blipFill>
        <p:spPr bwMode="auto">
          <a:xfrm>
            <a:off x="8028384" y="3723878"/>
            <a:ext cx="771748" cy="771747"/>
          </a:xfrm>
          <a:prstGeom prst="rect">
            <a:avLst/>
          </a:prstGeom>
          <a:noFill/>
          <a:ln w="9525">
            <a:noFill/>
            <a:miter lim="800000"/>
            <a:headEnd/>
            <a:tailEnd/>
          </a:ln>
        </p:spPr>
      </p:pic>
      <p:sp>
        <p:nvSpPr>
          <p:cNvPr id="26" name="Inhaltsplatzhalter 2"/>
          <p:cNvSpPr txBox="1">
            <a:spLocks/>
          </p:cNvSpPr>
          <p:nvPr/>
        </p:nvSpPr>
        <p:spPr>
          <a:xfrm>
            <a:off x="8028384" y="3435846"/>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Di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Inhaltsplatzhalter 2"/>
          <p:cNvSpPr txBox="1">
            <a:spLocks/>
          </p:cNvSpPr>
          <p:nvPr/>
        </p:nvSpPr>
        <p:spPr>
          <a:xfrm>
            <a:off x="179512" y="452127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Philipp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Inhaltsplatzhalter 2"/>
          <p:cNvSpPr txBox="1">
            <a:spLocks/>
          </p:cNvSpPr>
          <p:nvPr/>
        </p:nvSpPr>
        <p:spPr>
          <a:xfrm>
            <a:off x="1475656" y="452127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err="1" smtClean="0">
                <a:ln>
                  <a:noFill/>
                </a:ln>
                <a:solidFill>
                  <a:schemeClr val="tx1"/>
                </a:solidFill>
                <a:effectLst/>
                <a:uLnTx/>
                <a:uFillTx/>
                <a:latin typeface="+mn-lt"/>
                <a:ea typeface="+mn-ea"/>
                <a:cs typeface="+mn-cs"/>
              </a:rPr>
              <a:t>Jojo</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9" name="Inhaltsplatzhalter 2"/>
          <p:cNvSpPr txBox="1">
            <a:spLocks/>
          </p:cNvSpPr>
          <p:nvPr/>
        </p:nvSpPr>
        <p:spPr>
          <a:xfrm>
            <a:off x="2843808" y="452127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de-DE" sz="1400" dirty="0" smtClean="0"/>
              <a:t>Stefan</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0" name="Inhaltsplatzhalter 2"/>
          <p:cNvSpPr txBox="1">
            <a:spLocks/>
          </p:cNvSpPr>
          <p:nvPr/>
        </p:nvSpPr>
        <p:spPr>
          <a:xfrm>
            <a:off x="4283968" y="452127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Simon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1" name="Inhaltsplatzhalter 2"/>
          <p:cNvSpPr txBox="1">
            <a:spLocks/>
          </p:cNvSpPr>
          <p:nvPr/>
        </p:nvSpPr>
        <p:spPr>
          <a:xfrm>
            <a:off x="5580112" y="452127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Roberto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2" name="Inhaltsplatzhalter 2"/>
          <p:cNvSpPr txBox="1">
            <a:spLocks/>
          </p:cNvSpPr>
          <p:nvPr/>
        </p:nvSpPr>
        <p:spPr>
          <a:xfrm>
            <a:off x="6948264" y="452127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Chrissi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3" name="Inhaltsplatzhalter 2"/>
          <p:cNvSpPr txBox="1">
            <a:spLocks/>
          </p:cNvSpPr>
          <p:nvPr/>
        </p:nvSpPr>
        <p:spPr>
          <a:xfrm>
            <a:off x="8028384" y="4546898"/>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Robin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4" name="Inhaltsplatzhalter 2"/>
          <p:cNvSpPr txBox="1">
            <a:spLocks/>
          </p:cNvSpPr>
          <p:nvPr/>
        </p:nvSpPr>
        <p:spPr>
          <a:xfrm>
            <a:off x="6372200" y="2067694"/>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de-DE" sz="1400" dirty="0" smtClean="0"/>
              <a:t>Felix</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 name="Inhaltsplatzhalter 2"/>
          <p:cNvSpPr txBox="1">
            <a:spLocks/>
          </p:cNvSpPr>
          <p:nvPr/>
        </p:nvSpPr>
        <p:spPr>
          <a:xfrm>
            <a:off x="7884368" y="2067694"/>
            <a:ext cx="1296144" cy="596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Britta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Sportliches</a:t>
            </a:r>
            <a:endParaRPr lang="de-DE" dirty="0">
              <a:solidFill>
                <a:schemeClr val="bg1"/>
              </a:solidFill>
            </a:endParaRPr>
          </a:p>
        </p:txBody>
      </p:sp>
      <p:sp>
        <p:nvSpPr>
          <p:cNvPr id="3" name="Inhaltsplatzhalter 2"/>
          <p:cNvSpPr>
            <a:spLocks noGrp="1"/>
          </p:cNvSpPr>
          <p:nvPr>
            <p:ph idx="1"/>
          </p:nvPr>
        </p:nvSpPr>
        <p:spPr>
          <a:xfrm>
            <a:off x="251520" y="915566"/>
            <a:ext cx="6048672" cy="3744416"/>
          </a:xfrm>
        </p:spPr>
        <p:txBody>
          <a:bodyPr>
            <a:normAutofit/>
          </a:bodyPr>
          <a:lstStyle/>
          <a:p>
            <a:r>
              <a:rPr lang="de-DE" dirty="0" smtClean="0"/>
              <a:t>Fast alle Wettkämpfe wurden abgesagt, wochenweiser </a:t>
            </a:r>
            <a:r>
              <a:rPr lang="de-DE" dirty="0" err="1" smtClean="0"/>
              <a:t>Lockdown</a:t>
            </a:r>
            <a:endParaRPr lang="de-DE" dirty="0" smtClean="0"/>
          </a:p>
          <a:p>
            <a:r>
              <a:rPr lang="de-DE" dirty="0" smtClean="0"/>
              <a:t>Teilnahme bei U15 Meisterschaft</a:t>
            </a:r>
          </a:p>
          <a:p>
            <a:r>
              <a:rPr lang="de-DE" dirty="0" smtClean="0"/>
              <a:t>Ein gemeinsames Ferien - Training mit </a:t>
            </a:r>
            <a:r>
              <a:rPr lang="de-DE" dirty="0" err="1" smtClean="0"/>
              <a:t>Heitersheim</a:t>
            </a:r>
            <a:endParaRPr lang="de-DE" dirty="0" smtClean="0"/>
          </a:p>
          <a:p>
            <a:r>
              <a:rPr lang="de-DE" dirty="0" smtClean="0"/>
              <a:t>Britta hat den 1. Kyu erreicht</a:t>
            </a:r>
            <a:endParaRPr lang="de-DE" dirty="0" smtClean="0"/>
          </a:p>
          <a:p>
            <a:r>
              <a:rPr lang="de-DE" dirty="0" smtClean="0"/>
              <a:t>Philipp und Simon haben beim Kyu Prüfer-LG teilgenommen</a:t>
            </a:r>
            <a:endParaRPr lang="de-DE" dirty="0" smtClean="0"/>
          </a:p>
          <a:p>
            <a:endParaRPr lang="de-DE" dirty="0" smtClean="0"/>
          </a:p>
          <a:p>
            <a:pPr>
              <a:buNone/>
            </a:pPr>
            <a:endParaRPr lang="de-DE" dirty="0" smtClean="0"/>
          </a:p>
        </p:txBody>
      </p:sp>
      <p:sp>
        <p:nvSpPr>
          <p:cNvPr id="16" name="Textfeld 15"/>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34819" name="Picture 3" descr="D:\Bilder\Handycam_Sony\DSC_6807.JPG"/>
          <p:cNvPicPr>
            <a:picLocks noChangeAspect="1" noChangeArrowheads="1"/>
          </p:cNvPicPr>
          <p:nvPr/>
        </p:nvPicPr>
        <p:blipFill>
          <a:blip r:embed="rId2" cstate="print"/>
          <a:srcRect/>
          <a:stretch>
            <a:fillRect/>
          </a:stretch>
        </p:blipFill>
        <p:spPr bwMode="auto">
          <a:xfrm>
            <a:off x="7207738" y="699542"/>
            <a:ext cx="1936262" cy="343204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Sonstige Trainings-Angebote</a:t>
            </a:r>
          </a:p>
        </p:txBody>
      </p:sp>
      <p:sp>
        <p:nvSpPr>
          <p:cNvPr id="3" name="Inhaltsplatzhalter 2"/>
          <p:cNvSpPr>
            <a:spLocks noGrp="1"/>
          </p:cNvSpPr>
          <p:nvPr>
            <p:ph idx="1"/>
          </p:nvPr>
        </p:nvSpPr>
        <p:spPr>
          <a:xfrm>
            <a:off x="467544" y="3446264"/>
            <a:ext cx="8229600" cy="3394472"/>
          </a:xfrm>
        </p:spPr>
        <p:txBody>
          <a:bodyPr/>
          <a:lstStyle/>
          <a:p>
            <a:r>
              <a:rPr lang="de-DE" dirty="0" smtClean="0"/>
              <a:t>Zwei Yoga Kurse mit </a:t>
            </a:r>
            <a:r>
              <a:rPr lang="de-DE" dirty="0" smtClean="0"/>
              <a:t>Sophia</a:t>
            </a:r>
          </a:p>
          <a:p>
            <a:r>
              <a:rPr lang="de-DE" dirty="0" smtClean="0"/>
              <a:t>Zwei Selbstverteidigungskurse </a:t>
            </a:r>
            <a:r>
              <a:rPr lang="de-DE" dirty="0"/>
              <a:t>mit </a:t>
            </a:r>
            <a:r>
              <a:rPr lang="de-DE" dirty="0" smtClean="0"/>
              <a:t>Roberto</a:t>
            </a:r>
            <a:endParaRPr lang="de-DE" dirty="0"/>
          </a:p>
        </p:txBody>
      </p:sp>
      <p:pic>
        <p:nvPicPr>
          <p:cNvPr id="4098" name="Picture 2" descr="C:\Users\Simon\Desktop\Yoga-Karte-768x514.jpg"/>
          <p:cNvPicPr>
            <a:picLocks noChangeAspect="1" noChangeArrowheads="1"/>
          </p:cNvPicPr>
          <p:nvPr/>
        </p:nvPicPr>
        <p:blipFill>
          <a:blip r:embed="rId2" cstate="print"/>
          <a:srcRect/>
          <a:stretch>
            <a:fillRect/>
          </a:stretch>
        </p:blipFill>
        <p:spPr bwMode="auto">
          <a:xfrm>
            <a:off x="467544" y="915566"/>
            <a:ext cx="3442417" cy="2303909"/>
          </a:xfrm>
          <a:prstGeom prst="rect">
            <a:avLst/>
          </a:prstGeom>
          <a:noFill/>
        </p:spPr>
      </p:pic>
      <p:pic>
        <p:nvPicPr>
          <p:cNvPr id="4099" name="Picture 3" descr="D:\Zeug\Judo\JK_BK_Hausen\Kommunikation\Logo\SV-Kurs_2020-376x250.jpg"/>
          <p:cNvPicPr>
            <a:picLocks noChangeAspect="1" noChangeArrowheads="1"/>
          </p:cNvPicPr>
          <p:nvPr/>
        </p:nvPicPr>
        <p:blipFill>
          <a:blip r:embed="rId3" cstate="print"/>
          <a:srcRect/>
          <a:stretch>
            <a:fillRect/>
          </a:stretch>
        </p:blipFill>
        <p:spPr bwMode="auto">
          <a:xfrm>
            <a:off x="5076056" y="915566"/>
            <a:ext cx="3528392" cy="2346005"/>
          </a:xfrm>
          <a:prstGeom prst="rect">
            <a:avLst/>
          </a:prstGeom>
          <a:noFill/>
        </p:spPr>
      </p:pic>
      <p:sp>
        <p:nvSpPr>
          <p:cNvPr id="6" name="Textfeld 5"/>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solidFill>
              </a:rPr>
              <a:t>Sonstiges</a:t>
            </a:r>
          </a:p>
        </p:txBody>
      </p:sp>
      <p:sp>
        <p:nvSpPr>
          <p:cNvPr id="3" name="Inhaltsplatzhalter 2"/>
          <p:cNvSpPr>
            <a:spLocks noGrp="1"/>
          </p:cNvSpPr>
          <p:nvPr>
            <p:ph idx="1"/>
          </p:nvPr>
        </p:nvSpPr>
        <p:spPr>
          <a:xfrm>
            <a:off x="251520" y="771550"/>
            <a:ext cx="5112568" cy="3980321"/>
          </a:xfrm>
        </p:spPr>
        <p:txBody>
          <a:bodyPr>
            <a:normAutofit fontScale="92500"/>
          </a:bodyPr>
          <a:lstStyle/>
          <a:p>
            <a:r>
              <a:rPr lang="de-DE" dirty="0" smtClean="0"/>
              <a:t>Robin hat neue </a:t>
            </a:r>
            <a:r>
              <a:rPr lang="de-DE" dirty="0" err="1" smtClean="0"/>
              <a:t>Hoodies</a:t>
            </a:r>
            <a:r>
              <a:rPr lang="de-DE" dirty="0" smtClean="0"/>
              <a:t> für uns bestellt</a:t>
            </a:r>
          </a:p>
          <a:p>
            <a:r>
              <a:rPr lang="de-DE" dirty="0" smtClean="0"/>
              <a:t>Verwaltung </a:t>
            </a:r>
            <a:r>
              <a:rPr lang="de-DE" dirty="0" smtClean="0"/>
              <a:t>und Verkauf durch Roman </a:t>
            </a:r>
            <a:r>
              <a:rPr lang="de-DE" dirty="0" smtClean="0">
                <a:hlinkClick r:id="rId2"/>
              </a:rPr>
              <a:t>bestellung@judoclub-bad-krozingen.de</a:t>
            </a:r>
            <a:r>
              <a:rPr lang="de-DE" dirty="0" smtClean="0"/>
              <a:t> </a:t>
            </a:r>
          </a:p>
          <a:p>
            <a:endParaRPr lang="de-DE" dirty="0" smtClean="0"/>
          </a:p>
          <a:p>
            <a:endParaRPr lang="de-DE" dirty="0" smtClean="0"/>
          </a:p>
          <a:p>
            <a:r>
              <a:rPr lang="de-DE" dirty="0" smtClean="0"/>
              <a:t>Bei Thorsten König wurden bestickte Musteranzüge in Auftrag gegeben</a:t>
            </a:r>
          </a:p>
          <a:p>
            <a:r>
              <a:rPr lang="de-DE" dirty="0" smtClean="0"/>
              <a:t>Sollte uns das Design und die Qualität gefallen, sind weitere Bestellungen möglich</a:t>
            </a:r>
          </a:p>
          <a:p>
            <a:endParaRPr lang="de-DE" dirty="0" smtClean="0"/>
          </a:p>
          <a:p>
            <a:endParaRPr lang="de-DE" dirty="0"/>
          </a:p>
        </p:txBody>
      </p:sp>
      <p:sp>
        <p:nvSpPr>
          <p:cNvPr id="7" name="Textfeld 6"/>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11265" name="Picture 1" descr="C:\Users\Simon\AppData\Local\Microsoft\Windows\Temporary Internet Files\Content.IE5\NZLURTA7\IMG-20220427-WA0001.jpg"/>
          <p:cNvPicPr>
            <a:picLocks noChangeAspect="1" noChangeArrowheads="1"/>
          </p:cNvPicPr>
          <p:nvPr/>
        </p:nvPicPr>
        <p:blipFill>
          <a:blip r:embed="rId3" cstate="print"/>
          <a:srcRect/>
          <a:stretch>
            <a:fillRect/>
          </a:stretch>
        </p:blipFill>
        <p:spPr bwMode="auto">
          <a:xfrm>
            <a:off x="5868144" y="663538"/>
            <a:ext cx="2736304" cy="2052228"/>
          </a:xfrm>
          <a:prstGeom prst="rect">
            <a:avLst/>
          </a:prstGeom>
          <a:noFill/>
        </p:spPr>
      </p:pic>
      <p:pic>
        <p:nvPicPr>
          <p:cNvPr id="11266" name="Picture 2" descr="C:\Users\Simon\AppData\Local\Microsoft\Windows\Temporary Internet Files\Content.IE5\NZLURTA7\IMG-20220427-WA0000.jpg"/>
          <p:cNvPicPr>
            <a:picLocks noChangeAspect="1" noChangeArrowheads="1"/>
          </p:cNvPicPr>
          <p:nvPr/>
        </p:nvPicPr>
        <p:blipFill>
          <a:blip r:embed="rId4" cstate="print"/>
          <a:srcRect/>
          <a:stretch>
            <a:fillRect/>
          </a:stretch>
        </p:blipFill>
        <p:spPr bwMode="auto">
          <a:xfrm>
            <a:off x="5868144" y="2715766"/>
            <a:ext cx="2771800" cy="2078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Ausblick</a:t>
            </a:r>
            <a:endParaRPr lang="de-DE" dirty="0">
              <a:solidFill>
                <a:schemeClr val="bg1"/>
              </a:solidFill>
            </a:endParaRPr>
          </a:p>
        </p:txBody>
      </p:sp>
      <p:sp>
        <p:nvSpPr>
          <p:cNvPr id="3" name="Inhaltsplatzhalter 2"/>
          <p:cNvSpPr>
            <a:spLocks noGrp="1"/>
          </p:cNvSpPr>
          <p:nvPr>
            <p:ph idx="1"/>
          </p:nvPr>
        </p:nvSpPr>
        <p:spPr>
          <a:xfrm>
            <a:off x="251520" y="1059582"/>
            <a:ext cx="4536504" cy="3394472"/>
          </a:xfrm>
        </p:spPr>
        <p:txBody>
          <a:bodyPr>
            <a:normAutofit fontScale="92500"/>
          </a:bodyPr>
          <a:lstStyle/>
          <a:p>
            <a:r>
              <a:rPr lang="de-DE" dirty="0" smtClean="0"/>
              <a:t>Wir richten am 07.05.22 eine KEM u11 und u15 aus, jede Hilfe ist notwendig</a:t>
            </a:r>
          </a:p>
          <a:p>
            <a:pPr lvl="1"/>
            <a:r>
              <a:rPr lang="de-DE" dirty="0" smtClean="0"/>
              <a:t>Ich erwarte ~100 Sportler</a:t>
            </a:r>
          </a:p>
          <a:p>
            <a:pPr lvl="1"/>
            <a:r>
              <a:rPr lang="de-DE" dirty="0" smtClean="0"/>
              <a:t>Vom uns werden 15..20 teilnehmen</a:t>
            </a:r>
          </a:p>
          <a:p>
            <a:endParaRPr lang="de-DE" dirty="0" smtClean="0"/>
          </a:p>
          <a:p>
            <a:r>
              <a:rPr lang="de-DE" dirty="0" smtClean="0"/>
              <a:t>Judosafari + Gürtelprüfung: </a:t>
            </a:r>
            <a:r>
              <a:rPr lang="de-DE" dirty="0" smtClean="0"/>
              <a:t>die Halle </a:t>
            </a:r>
            <a:r>
              <a:rPr lang="de-DE" dirty="0" smtClean="0"/>
              <a:t>in Hausen ist </a:t>
            </a:r>
            <a:r>
              <a:rPr lang="de-DE" dirty="0" smtClean="0"/>
              <a:t>für den </a:t>
            </a:r>
            <a:r>
              <a:rPr lang="de-DE" b="1" dirty="0" smtClean="0"/>
              <a:t>17.07.22</a:t>
            </a:r>
            <a:r>
              <a:rPr lang="de-DE" dirty="0" smtClean="0"/>
              <a:t> (sowie 16.7.) </a:t>
            </a:r>
            <a:r>
              <a:rPr lang="de-DE" dirty="0" smtClean="0"/>
              <a:t>reserviert</a:t>
            </a:r>
            <a:r>
              <a:rPr lang="de-DE" dirty="0" smtClean="0"/>
              <a:t>. </a:t>
            </a:r>
            <a:endParaRPr lang="de-DE" dirty="0" smtClean="0"/>
          </a:p>
        </p:txBody>
      </p:sp>
      <p:sp>
        <p:nvSpPr>
          <p:cNvPr id="4" name="Textfeld 3"/>
          <p:cNvSpPr txBox="1"/>
          <p:nvPr/>
        </p:nvSpPr>
        <p:spPr>
          <a:xfrm>
            <a:off x="179512" y="4825484"/>
            <a:ext cx="8640960" cy="276999"/>
          </a:xfrm>
          <a:prstGeom prst="rect">
            <a:avLst/>
          </a:prstGeom>
          <a:noFill/>
        </p:spPr>
        <p:txBody>
          <a:bodyPr wrap="square" rtlCol="0">
            <a:spAutoFit/>
          </a:bodyPr>
          <a:lstStyle/>
          <a:p>
            <a:r>
              <a:rPr lang="de-DE" sz="1200" dirty="0" smtClean="0"/>
              <a:t>27.04.2022 </a:t>
            </a:r>
            <a:r>
              <a:rPr lang="de-DE" sz="1200" dirty="0" err="1" smtClean="0"/>
              <a:t>Judoclub</a:t>
            </a:r>
            <a:r>
              <a:rPr lang="de-DE" sz="1200" dirty="0" smtClean="0"/>
              <a:t> Bad </a:t>
            </a:r>
            <a:r>
              <a:rPr lang="de-DE" sz="1200" dirty="0" err="1" smtClean="0"/>
              <a:t>Krozingen</a:t>
            </a:r>
            <a:r>
              <a:rPr lang="de-DE" sz="1200" dirty="0" smtClean="0"/>
              <a:t>, Mitgliederversammlung 2022, Simon Rösch</a:t>
            </a:r>
            <a:endParaRPr lang="de-DE" sz="1200" dirty="0"/>
          </a:p>
        </p:txBody>
      </p:sp>
      <p:pic>
        <p:nvPicPr>
          <p:cNvPr id="10241" name="Picture 1" descr="D:\Bilder\Handycam_Sony\DSC_1150.JPG"/>
          <p:cNvPicPr>
            <a:picLocks noChangeAspect="1" noChangeArrowheads="1"/>
          </p:cNvPicPr>
          <p:nvPr/>
        </p:nvPicPr>
        <p:blipFill>
          <a:blip r:embed="rId2" cstate="print"/>
          <a:stretch>
            <a:fillRect/>
          </a:stretch>
        </p:blipFill>
        <p:spPr bwMode="auto">
          <a:xfrm>
            <a:off x="5004048" y="699542"/>
            <a:ext cx="4139952" cy="2335641"/>
          </a:xfrm>
          <a:prstGeom prst="rect">
            <a:avLst/>
          </a:prstGeom>
          <a:noFill/>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Bildschirmpräsentation (16:9)</PresentationFormat>
  <Paragraphs>129</Paragraphs>
  <Slides>16</Slides>
  <Notes>2</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Larissa-Design</vt:lpstr>
      <vt:lpstr>Folie 1</vt:lpstr>
      <vt:lpstr>Agenda</vt:lpstr>
      <vt:lpstr>Agenda</vt:lpstr>
      <vt:lpstr>Mitgliederstand: Stagnation</vt:lpstr>
      <vt:lpstr>Trainerstab: einzelne Änderungen</vt:lpstr>
      <vt:lpstr>Sportliches</vt:lpstr>
      <vt:lpstr>Sonstige Trainings-Angebote</vt:lpstr>
      <vt:lpstr>Sonstiges</vt:lpstr>
      <vt:lpstr>Ausblick</vt:lpstr>
      <vt:lpstr>Folie 10</vt:lpstr>
      <vt:lpstr>Presse</vt:lpstr>
      <vt:lpstr>Bericht Kassiererin</vt:lpstr>
      <vt:lpstr>Entlastung der Vorstandschaft</vt:lpstr>
      <vt:lpstr>Antrag zur Satzungsänderung</vt:lpstr>
      <vt:lpstr>Antrag zur Satzungsänderung</vt:lpstr>
      <vt:lpstr>Nachruf zu Lutz Krumrey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Simon</dc:creator>
  <cp:lastModifiedBy>Simon</cp:lastModifiedBy>
  <cp:revision>67</cp:revision>
  <dcterms:created xsi:type="dcterms:W3CDTF">2021-05-01T15:12:57Z</dcterms:created>
  <dcterms:modified xsi:type="dcterms:W3CDTF">2022-04-27T12:15:01Z</dcterms:modified>
</cp:coreProperties>
</file>